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PUBLIC-INTEREST INVESTIGATION · TIER-GRADED LEGAL EXPOSURE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FFFFFF"/>
                </a:solidFill>
                <a:latin typeface="Georgia"/>
              </a:rPr>
              <a:t>UK Government Data-Linkage: Where has it actually been ruled unlawful?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A primary-source hunt for Tier-1 adjudications — an ICO enforcement notice, penalty or reprimand, or a court ruling of unlawful processing — against Data First, Splink, ONS IDS and ADR UK, with everything else graded down to regulator concern or criticism.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Brandon Myers · brandonmyers.net · June 2026 · 3 research passes · ~300 verification agents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1 /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CLOSEST TO THE LINKAGE MACHINERY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The National Fraud Initiative — a Tier-2 warning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300" b="1">
                <a:solidFill>
                  <a:srgbClr val="F4B740"/>
                </a:solidFill>
                <a:latin typeface="Consolas"/>
              </a:rPr>
              <a:t>[ T2 ]  </a:t>
            </a:r>
            <a:r>
              <a:rPr sz="1450">
                <a:solidFill>
                  <a:srgbClr val="E7EDF3"/>
                </a:solidFill>
              </a:rPr>
              <a:t>Regulator concern, on the record — a consultation response, not enforcement.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On 26 March 2021 the ICO formally responded to the Cabinet Office's plan to expand the National Fraud Initiative's data-matching purposes. The most on-point item in the whole investigation.</a:t>
            </a:r>
          </a:p>
          <a:p>
            <a:pPr>
              <a:spcAft>
                <a:spcPts val="900"/>
              </a:spcAft>
            </a:pPr>
            <a:r>
              <a:rPr sz="1700" i="1">
                <a:solidFill>
                  <a:srgbClr val="FFFFFF"/>
                </a:solidFill>
                <a:latin typeface="Georgia"/>
              </a:rPr>
              <a:t>“…could potentially allow participants to conduct disproportionate searches for information about particular individuals across a wide range of sources without lawful cause.”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The ICO also warned the Cabinet Office 'has not yet undertaken a DPIA' and should do so before any processing. No Tier-1 enforcement or court ruling on inter-departmental data-matching was found.</a:t>
            </a:r>
          </a:p>
          <a:p>
            <a:pPr>
              <a:spcAft>
                <a:spcPts val="900"/>
              </a:spcAft>
            </a:pPr>
            <a:r>
              <a:rPr sz="1100">
                <a:solidFill>
                  <a:srgbClr val="9AA7B4"/>
                </a:solidFill>
                <a:latin typeface="Consolas"/>
              </a:rPr>
              <a:t>ICO consultation response on the NFI (26 Mar 2021), full PDF · related: ICO response on the Eligibility Verification Measure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HANDLE WITH CARE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Four items that look stronger than they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Royal Free–DeepMind (3 Jul 2017): ICO FOUND DPA 1998 non-compliance over ~1.6M records — but via a voluntary undertaking. No fine, no notice. Cite as 'finding via undertaking,' never a penalty.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Visa-streaming algorithm (2020): withdrawn before any hearing after the JCWI/Foxglove JR. Tier 2 — no ruling, no admission. 'Successful JR' is press shorthand.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DWP Universal Credit [2020] EWCA Civ 778: real ruling against DWP — but irrationality over salary timing. Zero data-protection holding. Irrelevant.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Home Office GPS tagging (1 Mar 2024): genuine ICO enforcement notice + warning — but DPIA/surveillance failure, NOT data-matching.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HOW TO DEPLOY THIS HONESTLY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Positioning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Lead with the adjacency, not a fabricated violation. The Tier-1 facts are next door, named and dated — the spine, not a claim that Data First was condemned.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The pattern is the argument. Three times the Home Office put safeguards in policy not law; three times the courts ruled that unlawful. The same posture runs through Data First / ONS IDS.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Be precise on Royal Free and the visa tool. An opponent who catches 'fine' (it was an undertaking) or 'struck down' (it was a withdrawal) discredits the whole brief. Accuracy is the weapon.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State plainly the on-target verdict is 'none found.' That is a strength — the honest, searched result — and it pre-empts the 'you're exaggerating' rebuttal.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CAVEATS &amp; OPEN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What still needs nailing 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Whether the Cabinet Office ever completed the DPIA the ICO demanded in 2021, and whether the ICO followed up once expanded NFI matching went live.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Any Tier-1 action on the other big sharing regimes — DWP fraud matching, HMRC bulk sharing, Digital Economy Act 2017 powers — beyond the NFI consultation. Not yet searched to exhaustion.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The ICO enforcement register renders dynamically; the ONS 'none found' rests on converging searches, not a single authoritative query.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An unreported or very recent filing against SI 2024/342 cannot be fully excluded.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PRIMARY SOURCES · FULL SERIES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Citations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caselaw.nationalarchives.gov.uk / BAILII — [2023] EWHC 713 (Admin); [2020] EWCA Civ 778; [2021] EWCA Civ 800; [2023] EWCA Civ 1474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legislation.gov.uk — SI 2024/342 + Explanatory Memorandum; Data (Use and Access) Act 2025 (c.18)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gov.uk — Data First / Splink ATR · DUAA summary  |  adruk.org governance  |  committees.parliament.uk/52403 (PAC 2026)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ico.org.uk — Royal Free; GPS tagging; immigration-exemption guide; National Fraud Initiative consultation (2021)  |  osr.statisticsauthority.gov.uk  |  foxglove.org.uk</a:t>
            </a:r>
          </a:p>
          <a:p>
            <a:pPr>
              <a:spcAft>
                <a:spcPts val="900"/>
              </a:spcAft>
            </a:pPr>
            <a:r>
              <a:rPr sz="1350">
                <a:solidFill>
                  <a:srgbClr val="5AA9FF"/>
                </a:solidFill>
              </a:rPr>
              <a:t>Full series at brandonmyers.net/writing — The Quiet Joining-Up (with archived evidence locker), Statistics or Operations?, and this report. Repository: github.com/btmaffiliate/uk-data-linkage-disclosure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14 / 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HOW THE MACHINE WORKS · THE 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One person. Every dataset. No shared ID.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pic>
        <p:nvPicPr>
          <p:cNvPr id="5" name="Picture 4" descr="splink-rad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027" y="1783080"/>
            <a:ext cx="3977639" cy="39776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989320"/>
            <a:ext cx="94484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>
                <a:solidFill>
                  <a:srgbClr val="9AA7B4"/>
                </a:solidFill>
              </a:rPr>
              <a:t>ONE PROFILE OF YOU at the centre; separate records splinter off across departments — Health, Tax, Courts, Police, Probation, Prisons, Benefits, Census, Immigration — matched by Splink (UK MoJ) with no shared ID, no consent, no opt-out.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THE BOTTOM 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No Tier-1 adjudication exists against any named target.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Every genuine ruling of unlawfulness sits ADJACENT — in Home Office immigration data — not on the data-linkage systems themselves.</a:t>
            </a:r>
          </a:p>
          <a:p>
            <a:pPr>
              <a:spcAft>
                <a:spcPts val="900"/>
              </a:spcAft>
            </a:pPr>
            <a:r>
              <a:rPr sz="1350">
                <a:solidFill>
                  <a:srgbClr val="5AA9FF"/>
                </a:solidFill>
              </a:rPr>
              <a:t>The honest, defensible frame: the same shortcut — keeping citizens' data-protection safeguards in policy instead of law — has been struck down by the courts three times. Not an asserted violation against Data First, which has never been adjudicated.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HOW THIS WAS BUILT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Evidence standard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Three independent deep-research passes. Each claim extracted from fetched primary sources, then put through adversarial verification — a claim is killed unless it survives skeptical refutation. Tiering applied strictly; my own overreach killed too.</a:t>
            </a:r>
          </a:p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3 independent passes  ·  99 sources fetched  ·  ~300 verification agents  ·  4 claims killed for overreach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FF5D5D"/>
                </a:solidFill>
                <a:latin typeface="Consolas"/>
              </a:rPr>
              <a:t>[ T1 ]  </a:t>
            </a:r>
            <a:r>
              <a:rPr sz="1450">
                <a:solidFill>
                  <a:srgbClr val="E7EDF3"/>
                </a:solidFill>
              </a:rPr>
              <a:t>Enforcement notice / penalty / reprimand, or court ruling of unlawfulness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F4B740"/>
                </a:solidFill>
                <a:latin typeface="Consolas"/>
              </a:rPr>
              <a:t>[ T2 ]  </a:t>
            </a:r>
            <a:r>
              <a:rPr sz="1450">
                <a:solidFill>
                  <a:srgbClr val="E7EDF3"/>
                </a:solidFill>
              </a:rPr>
              <a:t>Regulator concern short of enforcement, or settled / withdrawn JR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8A93A0"/>
                </a:solidFill>
                <a:latin typeface="Consolas"/>
              </a:rPr>
              <a:t>[ T3 ]  </a:t>
            </a:r>
            <a:r>
              <a:rPr sz="1450">
                <a:solidFill>
                  <a:srgbClr val="E7EDF3"/>
                </a:solidFill>
              </a:rPr>
              <a:t>Criticism, no adjudication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PER-TARGET VERDICT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The four named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300" b="1">
                <a:solidFill>
                  <a:srgbClr val="3FD07F"/>
                </a:solidFill>
                <a:latin typeface="Consolas"/>
              </a:rPr>
              <a:t>[ NONE ]  </a:t>
            </a:r>
            <a:r>
              <a:rPr sz="1450">
                <a:solidFill>
                  <a:srgbClr val="E7EDF3"/>
                </a:solidFill>
              </a:rPr>
              <a:t>MoJ Data First — NONE. No legal challenge, ICO action, or court ruling. Only DPIA + Five Safes + panel oversight on record.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3FD07F"/>
                </a:solidFill>
                <a:latin typeface="Consolas"/>
              </a:rPr>
              <a:t>[ NONE ]  </a:t>
            </a:r>
            <a:r>
              <a:rPr sz="1450">
                <a:solidFill>
                  <a:srgbClr val="E7EDF3"/>
                </a:solidFill>
              </a:rPr>
              <a:t>Splink — NONE. The open-source record-linkage tool built for Data First; nothing adjudicated against it.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3FD07F"/>
                </a:solidFill>
                <a:latin typeface="Consolas"/>
              </a:rPr>
              <a:t>[ NONE ]  </a:t>
            </a:r>
            <a:r>
              <a:rPr sz="1450">
                <a:solidFill>
                  <a:srgbClr val="E7EDF3"/>
                </a:solidFill>
              </a:rPr>
              <a:t>ONS IDS / IDP — NONE, now searched directly, not inferred. Highest adverse material is Tier 3 only.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3FD07F"/>
                </a:solidFill>
                <a:latin typeface="Consolas"/>
              </a:rPr>
              <a:t>[ NONE ]  </a:t>
            </a:r>
            <a:r>
              <a:rPr sz="1450">
                <a:solidFill>
                  <a:srgbClr val="E7EDF3"/>
                </a:solidFill>
              </a:rPr>
              <a:t>ADR UK — NONE. Statutory safeguards; the ICO has endorsed the Five Safes model.</a:t>
            </a:r>
          </a:p>
          <a:p>
            <a:pPr>
              <a:spcAft>
                <a:spcPts val="900"/>
              </a:spcAft>
            </a:pPr>
            <a:r>
              <a:rPr sz="1100">
                <a:solidFill>
                  <a:srgbClr val="9AA7B4"/>
                </a:solidFill>
                <a:latin typeface="Consolas"/>
              </a:rPr>
              <a:t>Sources: GOV.UK MoJ Data First/Splink ATR · ADR UK governance · OSR follow-up · PAC Mar 2026 · ICO enforcement register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GAP CLOSED · ONS IDS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ONS IDS: searched directly — still nothing above Tier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An earlier pass only inferred 'none' from absence. A dedicated sweep of the ICO register, NSDEC minutes, OSR reports and the March 2026 PAC report confirms it.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8A93A0"/>
                </a:solidFill>
                <a:latin typeface="Consolas"/>
              </a:rPr>
              <a:t>[ T3 ]  </a:t>
            </a:r>
            <a:r>
              <a:rPr sz="1450">
                <a:solidFill>
                  <a:srgbClr val="E7EDF3"/>
                </a:solidFill>
              </a:rPr>
              <a:t>PAC 'Government use of data' (Mar 2026): criticism is value-for-money and adoption only. Zero references to ICO, GDPR, or unlawful processing.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8A93A0"/>
                </a:solidFill>
                <a:latin typeface="Consolas"/>
              </a:rPr>
              <a:t>[ T3 ]  </a:t>
            </a:r>
            <a:r>
              <a:rPr sz="1450">
                <a:solidFill>
                  <a:srgbClr val="E7EDF3"/>
                </a:solidFill>
              </a:rPr>
              <a:t>OSR (statistics regulator): engaged with IDS only at recommendation level. No enforcement power.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8A93A0"/>
                </a:solidFill>
                <a:latin typeface="Consolas"/>
              </a:rPr>
              <a:t>[ T3 ]  </a:t>
            </a:r>
            <a:r>
              <a:rPr sz="1450">
                <a:solidFill>
                  <a:srgbClr val="E7EDF3"/>
                </a:solidFill>
              </a:rPr>
              <a:t>NSDEC ethics committee: names IDS positively as a strategic project to prioritise for ethics review. Prospective assurance, not censure.</a:t>
            </a:r>
          </a:p>
          <a:p>
            <a:pPr>
              <a:spcAft>
                <a:spcPts val="900"/>
              </a:spcAft>
            </a:pPr>
            <a:r>
              <a:rPr sz="1300" b="1">
                <a:solidFill>
                  <a:srgbClr val="3FD07F"/>
                </a:solidFill>
                <a:latin typeface="Consolas"/>
              </a:rPr>
              <a:t>[ NONE ]  </a:t>
            </a:r>
            <a:r>
              <a:rPr sz="1450">
                <a:solidFill>
                  <a:srgbClr val="E7EDF3"/>
                </a:solidFill>
              </a:rPr>
              <a:t>ICO / Courts: no enforcement notice, penalty, reprimand, audit or opinion; no JR touching IDS/IDP linkage.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ADJACENT TIER-1 · RULED UNLAWFUL THREE TIMES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The immigration exemption — 2021, 2023, 2023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R1 · 26 May 2021 · Court of Appeal · [2021] EWCA Civ 800 — original exemption unlawful, an 'unauthorised derogation from the GDPR'.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R2 · 29 Mar 2023 · High Court (Saini J) · [2023] EWHC 713 (Admin) — revised exemption STILL unlawful; safeguards can't live in policy.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R3 · 11 Dec 2023 · Court of Appeal · [2023] EWCA Civ 1474 — confirmed breach of Art 23(2). The ruling the 2024 fix answered.</a:t>
            </a:r>
          </a:p>
          <a:p>
            <a:pPr>
              <a:spcAft>
                <a:spcPts val="900"/>
              </a:spcAft>
            </a:pPr>
            <a:r>
              <a:rPr sz="1700" i="1">
                <a:solidFill>
                  <a:srgbClr val="FFFFFF"/>
                </a:solidFill>
                <a:latin typeface="Georgia"/>
              </a:rPr>
              <a:t>“Safeguards must appear on the face of the legislation or in a binding code (approved by Parliament) and with statutory force.”</a:t>
            </a:r>
          </a:p>
          <a:p>
            <a:pPr>
              <a:spcAft>
                <a:spcPts val="900"/>
              </a:spcAft>
            </a:pPr>
            <a:r>
              <a:rPr sz="1100">
                <a:solidFill>
                  <a:srgbClr val="9AA7B4"/>
                </a:solidFill>
                <a:latin typeface="Consolas"/>
              </a:rPr>
              <a:t>BAILII / caselaw.nationalarchives.gov.uk [2023] EWHC 713 (Admin) · House of Lords Library · Open Rights Group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CURRENT STATUS ·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Struck down three times — then legislated back into force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The exemption was never struck down outright: each ruling used a suspended declaration, then the government re-legislated.</a:t>
            </a:r>
          </a:p>
          <a:p>
            <a:pPr>
              <a:spcAft>
                <a:spcPts val="900"/>
              </a:spcAft>
            </a:pPr>
            <a:r>
              <a:rPr sz="1350">
                <a:solidFill>
                  <a:srgbClr val="5AA9FF"/>
                </a:solidFill>
              </a:rPr>
              <a:t>Operative text today: SI 2024/342 — Data Protection Act 2018 (Amendment of Schedule 2 Exemptions) Regulations 2024 — made 7 Mar 2024, in force 8 Mar 2024. It finally put case-by-case decision-making, a necessity/proportionality test, and vulnerability + Convention-rights safeguards on the face of the statute.</a:t>
            </a:r>
          </a:p>
          <a:p>
            <a:pPr>
              <a:spcAft>
                <a:spcPts val="900"/>
              </a:spcAft>
            </a:pPr>
            <a:r>
              <a:rPr sz="1350">
                <a:solidFill>
                  <a:srgbClr val="5AA9FF"/>
                </a:solidFill>
              </a:rPr>
              <a:t>The successor statute, the Data (Use and Access) Act 2025 (Royal Assent 19 Jun 2025), left the immigration exemption untouched — it amends only the separate crime exemption. A dedicated search found no fourth round of litigation as of mid-2026.</a:t>
            </a:r>
          </a:p>
          <a:p>
            <a:pPr>
              <a:spcAft>
                <a:spcPts val="900"/>
              </a:spcAft>
            </a:pPr>
            <a:r>
              <a:rPr sz="1100">
                <a:solidFill>
                  <a:srgbClr val="9AA7B4"/>
                </a:solidFill>
                <a:latin typeface="Consolas"/>
              </a:rPr>
              <a:t>Confirmed verbatim: legislation.gov.uk SI 2024/342 + EM · Data (Use and Access) Act 2025 (c.18) · gov.uk DUAA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1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5AA9FF"/>
                </a:solidFill>
                <a:latin typeface="Consolas"/>
              </a:rPr>
              <a:t>THE DECISIVE POINT · READ BEFORE USING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868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Does the immigration ruling touch data-linkage?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240280"/>
            <a:ext cx="105156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>
                <a:solidFill>
                  <a:srgbClr val="E7EDF3"/>
                </a:solidFill>
              </a:rPr>
              <a:t>Not directly. The unlawfulness is about an exemption from individuals' OWN data-subject rights — not about linking or sharing datasets. The defect was procedural: Art 23(2) safeguards must live in legislation, not policy. The judgments contain no discussion of inter-departmental sharing, record linkage, or bulk matching.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FAIR: the same department, the same trick of keeping safeguards out of the statute, ruled unlawful three times.</a:t>
            </a:r>
          </a:p>
          <a:p>
            <a:pPr>
              <a:spcAft>
                <a:spcPts val="900"/>
              </a:spcAft>
            </a:pPr>
            <a:r>
              <a:rPr sz="1450">
                <a:solidFill>
                  <a:srgbClr val="E7EDF3"/>
                </a:solidFill>
              </a:rPr>
              <a:t>•  OVERREACH (do not make this claim): that the courts have condemned government data-linkage. They have not.</a:t>
            </a:r>
          </a:p>
          <a:p>
            <a:pPr>
              <a:spcAft>
                <a:spcPts val="900"/>
              </a:spcAft>
            </a:pPr>
            <a:r>
              <a:rPr sz="1100">
                <a:solidFill>
                  <a:srgbClr val="9AA7B4"/>
                </a:solidFill>
                <a:latin typeface="Consolas"/>
              </a:rPr>
              <a:t>Basis: [2023] EWHC 713 (Admin) ratio · D. Erdos, UKCLA — 'focuses on data-subject rights, not inter-departmental data sharing or bulk matching.'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4008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1">
                <a:solidFill>
                  <a:srgbClr val="5AA9FF"/>
                </a:solidFill>
                <a:latin typeface="Consolas"/>
              </a:rPr>
              <a:t>brandonmyers.net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09760" y="6400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>
                <a:solidFill>
                  <a:srgbClr val="9AA7B4"/>
                </a:solidFill>
                <a:latin typeface="Consolas"/>
              </a:rPr>
              <a:t>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